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layfair Display 1 Bold" charset="1" panose="00000800000000000000"/>
      <p:regular r:id="rId21"/>
    </p:embeddedFont>
    <p:embeddedFont>
      <p:font typeface="Playfair Display 1 Bold Italics" charset="1" panose="00000800000000000000"/>
      <p:regular r:id="rId22"/>
    </p:embeddedFont>
    <p:embeddedFont>
      <p:font typeface="Playfair Display 2" charset="1" panose="00000000000000000000"/>
      <p:regular r:id="rId23"/>
    </p:embeddedFont>
    <p:embeddedFont>
      <p:font typeface="Old Standard" charset="1" panose="02040503050505020303"/>
      <p:regular r:id="rId24"/>
    </p:embeddedFont>
    <p:embeddedFont>
      <p:font typeface="Playfair Display 1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41629" y="1486822"/>
            <a:ext cx="2304899" cy="6470805"/>
            <a:chOff x="0" y="0"/>
            <a:chExt cx="3073199" cy="86277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593" t="27448" r="51784" b="2138"/>
            <a:stretch>
              <a:fillRect/>
            </a:stretch>
          </p:blipFill>
          <p:spPr>
            <a:xfrm flipH="false" flipV="false">
              <a:off x="0" y="0"/>
              <a:ext cx="3073199" cy="862774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16612219" y="-558105"/>
            <a:ext cx="6717506" cy="8267700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103710" y="-2919629"/>
            <a:ext cx="8606105" cy="860610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99437" y="1486822"/>
            <a:ext cx="2227228" cy="6470805"/>
            <a:chOff x="0" y="0"/>
            <a:chExt cx="2969637" cy="862774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50595" t="25116" r="10742" b="0"/>
            <a:stretch>
              <a:fillRect/>
            </a:stretch>
          </p:blipFill>
          <p:spPr>
            <a:xfrm flipH="false" flipV="false">
              <a:off x="0" y="0"/>
              <a:ext cx="2969637" cy="862774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960890" y="3708189"/>
            <a:ext cx="9280739" cy="586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15"/>
              </a:lnSpc>
            </a:pPr>
            <a:r>
              <a:rPr lang="en-US" sz="12115" b="true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SQL </a:t>
            </a:r>
          </a:p>
          <a:p>
            <a:pPr algn="just">
              <a:lnSpc>
                <a:spcPts val="10339"/>
              </a:lnSpc>
            </a:pPr>
            <a:r>
              <a:rPr lang="en-US" sz="10339" b="true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CaseStudy</a:t>
            </a:r>
          </a:p>
          <a:p>
            <a:pPr algn="just">
              <a:lnSpc>
                <a:spcPts val="11371"/>
              </a:lnSpc>
            </a:pPr>
            <a:r>
              <a:rPr lang="en-US" sz="11371" b="true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Texture Tales</a:t>
            </a:r>
          </a:p>
          <a:p>
            <a:pPr algn="just">
              <a:lnSpc>
                <a:spcPts val="11991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354724" cy="3547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2E2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28387" y="1028700"/>
            <a:ext cx="354724" cy="3547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AEB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78544" y="1028700"/>
            <a:ext cx="354724" cy="35472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CBC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378231" y="1028700"/>
            <a:ext cx="354724" cy="3547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ADA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828075" y="1028700"/>
            <a:ext cx="354724" cy="35472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0067858" y="8738106"/>
            <a:ext cx="835137" cy="835137"/>
          </a:xfrm>
          <a:custGeom>
            <a:avLst/>
            <a:gdLst/>
            <a:ahLst/>
            <a:cxnLst/>
            <a:rect r="r" b="b" t="t" l="l"/>
            <a:pathLst>
              <a:path h="835137" w="835137">
                <a:moveTo>
                  <a:pt x="0" y="0"/>
                </a:moveTo>
                <a:lnTo>
                  <a:pt x="835137" y="0"/>
                </a:lnTo>
                <a:lnTo>
                  <a:pt x="835137" y="835138"/>
                </a:lnTo>
                <a:lnTo>
                  <a:pt x="0" y="835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873473" y="7850189"/>
            <a:ext cx="2181264" cy="214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5"/>
              </a:lnSpc>
            </a:pPr>
            <a:r>
              <a:rPr lang="en-US" b="true" sz="1975" i="true">
                <a:solidFill>
                  <a:srgbClr val="FFFFFF"/>
                </a:solidFill>
                <a:latin typeface="Playfair Display 1 Bold Italics"/>
                <a:ea typeface="Playfair Display 1 Bold Italics"/>
                <a:cs typeface="Playfair Display 1 Bold Italics"/>
                <a:sym typeface="Playfair Display 1 Bold Italics"/>
              </a:rPr>
              <a:t>Fashion vs. Style Fashion vs. Style Fashion vs. Style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6612219" y="8485104"/>
            <a:ext cx="835137" cy="835137"/>
          </a:xfrm>
          <a:custGeom>
            <a:avLst/>
            <a:gdLst/>
            <a:ahLst/>
            <a:cxnLst/>
            <a:rect r="r" b="b" t="t" l="l"/>
            <a:pathLst>
              <a:path h="835137" w="835137">
                <a:moveTo>
                  <a:pt x="0" y="0"/>
                </a:moveTo>
                <a:lnTo>
                  <a:pt x="835137" y="0"/>
                </a:lnTo>
                <a:lnTo>
                  <a:pt x="835137" y="835137"/>
                </a:lnTo>
                <a:lnTo>
                  <a:pt x="0" y="835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534487" y="6929306"/>
            <a:ext cx="429617" cy="429617"/>
          </a:xfrm>
          <a:custGeom>
            <a:avLst/>
            <a:gdLst/>
            <a:ahLst/>
            <a:cxnLst/>
            <a:rect r="r" b="b" t="t" l="l"/>
            <a:pathLst>
              <a:path h="429617" w="429617">
                <a:moveTo>
                  <a:pt x="0" y="0"/>
                </a:moveTo>
                <a:lnTo>
                  <a:pt x="429618" y="0"/>
                </a:lnTo>
                <a:lnTo>
                  <a:pt x="429618" y="429617"/>
                </a:lnTo>
                <a:lnTo>
                  <a:pt x="0" y="429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-4884238" y="3678239"/>
            <a:ext cx="6717506" cy="8267700"/>
            <a:chOff x="0" y="0"/>
            <a:chExt cx="6604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-6772837" y="5017188"/>
            <a:ext cx="8606105" cy="8606105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028700" y="391407"/>
            <a:ext cx="4570940" cy="2401821"/>
          </a:xfrm>
          <a:custGeom>
            <a:avLst/>
            <a:gdLst/>
            <a:ahLst/>
            <a:cxnLst/>
            <a:rect r="r" b="b" t="t" l="l"/>
            <a:pathLst>
              <a:path h="2401821" w="4570940">
                <a:moveTo>
                  <a:pt x="0" y="0"/>
                </a:moveTo>
                <a:lnTo>
                  <a:pt x="4570940" y="0"/>
                </a:lnTo>
                <a:lnTo>
                  <a:pt x="4570940" y="2401822"/>
                </a:lnTo>
                <a:lnTo>
                  <a:pt x="0" y="2401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7348765" y="2267413"/>
            <a:ext cx="3136661" cy="3136661"/>
          </a:xfrm>
          <a:custGeom>
            <a:avLst/>
            <a:gdLst/>
            <a:ahLst/>
            <a:cxnLst/>
            <a:rect r="r" b="b" t="t" l="l"/>
            <a:pathLst>
              <a:path h="3136661" w="3136661">
                <a:moveTo>
                  <a:pt x="0" y="0"/>
                </a:moveTo>
                <a:lnTo>
                  <a:pt x="3136661" y="0"/>
                </a:lnTo>
                <a:lnTo>
                  <a:pt x="3136661" y="3136661"/>
                </a:lnTo>
                <a:lnTo>
                  <a:pt x="0" y="31366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2732955" y="8827176"/>
            <a:ext cx="7203429" cy="833042"/>
            <a:chOff x="0" y="0"/>
            <a:chExt cx="1897199" cy="21940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897199" cy="219402"/>
            </a:xfrm>
            <a:custGeom>
              <a:avLst/>
              <a:gdLst/>
              <a:ahLst/>
              <a:cxnLst/>
              <a:rect r="r" b="b" t="t" l="l"/>
              <a:pathLst>
                <a:path h="219402" w="1897199">
                  <a:moveTo>
                    <a:pt x="107475" y="0"/>
                  </a:moveTo>
                  <a:lnTo>
                    <a:pt x="1789724" y="0"/>
                  </a:lnTo>
                  <a:cubicBezTo>
                    <a:pt x="1818228" y="0"/>
                    <a:pt x="1845565" y="11323"/>
                    <a:pt x="1865720" y="31479"/>
                  </a:cubicBezTo>
                  <a:cubicBezTo>
                    <a:pt x="1885876" y="51634"/>
                    <a:pt x="1897199" y="78971"/>
                    <a:pt x="1897199" y="107475"/>
                  </a:cubicBezTo>
                  <a:lnTo>
                    <a:pt x="1897199" y="111926"/>
                  </a:lnTo>
                  <a:cubicBezTo>
                    <a:pt x="1897199" y="140431"/>
                    <a:pt x="1885876" y="167768"/>
                    <a:pt x="1865720" y="187923"/>
                  </a:cubicBezTo>
                  <a:cubicBezTo>
                    <a:pt x="1845565" y="208079"/>
                    <a:pt x="1818228" y="219402"/>
                    <a:pt x="1789724" y="219402"/>
                  </a:cubicBezTo>
                  <a:lnTo>
                    <a:pt x="107475" y="219402"/>
                  </a:lnTo>
                  <a:cubicBezTo>
                    <a:pt x="78971" y="219402"/>
                    <a:pt x="51634" y="208079"/>
                    <a:pt x="31479" y="187923"/>
                  </a:cubicBezTo>
                  <a:cubicBezTo>
                    <a:pt x="11323" y="167768"/>
                    <a:pt x="0" y="140431"/>
                    <a:pt x="0" y="111926"/>
                  </a:cubicBezTo>
                  <a:lnTo>
                    <a:pt x="0" y="107475"/>
                  </a:lnTo>
                  <a:cubicBezTo>
                    <a:pt x="0" y="78971"/>
                    <a:pt x="11323" y="51634"/>
                    <a:pt x="31479" y="31479"/>
                  </a:cubicBezTo>
                  <a:cubicBezTo>
                    <a:pt x="51634" y="11323"/>
                    <a:pt x="78971" y="0"/>
                    <a:pt x="1074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897199" cy="257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3266134" y="8996047"/>
            <a:ext cx="667025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2A294B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Presented By : Nikhil Kumar Roy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5873473" y="788493"/>
            <a:ext cx="835137" cy="835137"/>
          </a:xfrm>
          <a:custGeom>
            <a:avLst/>
            <a:gdLst/>
            <a:ahLst/>
            <a:cxnLst/>
            <a:rect r="r" b="b" t="t" l="l"/>
            <a:pathLst>
              <a:path h="835137" w="835137">
                <a:moveTo>
                  <a:pt x="0" y="0"/>
                </a:moveTo>
                <a:lnTo>
                  <a:pt x="835137" y="0"/>
                </a:lnTo>
                <a:lnTo>
                  <a:pt x="835137" y="835138"/>
                </a:lnTo>
                <a:lnTo>
                  <a:pt x="0" y="835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612219" y="-558105"/>
            <a:ext cx="6717506" cy="8267700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611757" y="2850939"/>
            <a:ext cx="6717506" cy="8267700"/>
            <a:chOff x="0" y="0"/>
            <a:chExt cx="6604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562620" y="476250"/>
            <a:ext cx="6049599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0" y="-3126740"/>
            <a:ext cx="4133698" cy="5137270"/>
            <a:chOff x="0" y="0"/>
            <a:chExt cx="5108702" cy="63489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08702" cy="6348984"/>
            </a:xfrm>
            <a:custGeom>
              <a:avLst/>
              <a:gdLst/>
              <a:ahLst/>
              <a:cxnLst/>
              <a:rect r="r" b="b" t="t" l="l"/>
              <a:pathLst>
                <a:path h="6348984" w="5108702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lnTo>
                    <a:pt x="2554351" y="6348857"/>
                  </a:ln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lnTo>
                    <a:pt x="2554351" y="0"/>
                  </a:ln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blipFill>
              <a:blip r:embed="rId2"/>
              <a:stretch>
                <a:fillRect l="0" t="-6147" r="0" b="-1462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193367" y="116522"/>
            <a:ext cx="738507" cy="738507"/>
          </a:xfrm>
          <a:custGeom>
            <a:avLst/>
            <a:gdLst/>
            <a:ahLst/>
            <a:cxnLst/>
            <a:rect r="r" b="b" t="t" l="l"/>
            <a:pathLst>
              <a:path h="738507" w="738507">
                <a:moveTo>
                  <a:pt x="0" y="0"/>
                </a:moveTo>
                <a:lnTo>
                  <a:pt x="738506" y="0"/>
                </a:lnTo>
                <a:lnTo>
                  <a:pt x="738506" y="738506"/>
                </a:lnTo>
                <a:lnTo>
                  <a:pt x="0" y="738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62766" y="2649121"/>
            <a:ext cx="11386599" cy="4692936"/>
          </a:xfrm>
          <a:custGeom>
            <a:avLst/>
            <a:gdLst/>
            <a:ahLst/>
            <a:cxnLst/>
            <a:rect r="r" b="b" t="t" l="l"/>
            <a:pathLst>
              <a:path h="4692936" w="11386599">
                <a:moveTo>
                  <a:pt x="0" y="0"/>
                </a:moveTo>
                <a:lnTo>
                  <a:pt x="11386598" y="0"/>
                </a:lnTo>
                <a:lnTo>
                  <a:pt x="11386598" y="4692937"/>
                </a:lnTo>
                <a:lnTo>
                  <a:pt x="0" y="4692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" t="0" r="-91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36835" y="7709595"/>
            <a:ext cx="7722465" cy="2113517"/>
          </a:xfrm>
          <a:custGeom>
            <a:avLst/>
            <a:gdLst/>
            <a:ahLst/>
            <a:cxnLst/>
            <a:rect r="r" b="b" t="t" l="l"/>
            <a:pathLst>
              <a:path h="2113517" w="7722465">
                <a:moveTo>
                  <a:pt x="0" y="0"/>
                </a:moveTo>
                <a:lnTo>
                  <a:pt x="7722465" y="0"/>
                </a:lnTo>
                <a:lnTo>
                  <a:pt x="7722465" y="2113517"/>
                </a:lnTo>
                <a:lnTo>
                  <a:pt x="0" y="2113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74820" y="1083987"/>
            <a:ext cx="12337399" cy="119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2"/>
              </a:lnSpc>
              <a:spcBef>
                <a:spcPct val="0"/>
              </a:spcBef>
            </a:pPr>
            <a:r>
              <a:rPr lang="en-US" b="true" sz="4652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Q8. What are the top 3 products by total revenue before discount?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817962" y="-2841854"/>
            <a:ext cx="6717506" cy="8267700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393581" y="5927933"/>
            <a:ext cx="6717506" cy="8267700"/>
            <a:chOff x="0" y="0"/>
            <a:chExt cx="6604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323942" y="10071308"/>
            <a:ext cx="5415190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243198" y="7735546"/>
            <a:ext cx="3044802" cy="3784014"/>
            <a:chOff x="0" y="0"/>
            <a:chExt cx="5108702" cy="63489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08702" cy="6348984"/>
            </a:xfrm>
            <a:custGeom>
              <a:avLst/>
              <a:gdLst/>
              <a:ahLst/>
              <a:cxnLst/>
              <a:rect r="r" b="b" t="t" l="l"/>
              <a:pathLst>
                <a:path h="6348984" w="5108702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lnTo>
                    <a:pt x="2554351" y="6348857"/>
                  </a:ln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lnTo>
                    <a:pt x="2554351" y="0"/>
                  </a:ln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blipFill>
              <a:blip r:embed="rId2"/>
              <a:stretch>
                <a:fillRect l="0" t="-20775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151687" y="8889047"/>
            <a:ext cx="738507" cy="738507"/>
          </a:xfrm>
          <a:custGeom>
            <a:avLst/>
            <a:gdLst/>
            <a:ahLst/>
            <a:cxnLst/>
            <a:rect r="r" b="b" t="t" l="l"/>
            <a:pathLst>
              <a:path h="738507" w="738507">
                <a:moveTo>
                  <a:pt x="0" y="0"/>
                </a:moveTo>
                <a:lnTo>
                  <a:pt x="738506" y="0"/>
                </a:lnTo>
                <a:lnTo>
                  <a:pt x="738506" y="738506"/>
                </a:lnTo>
                <a:lnTo>
                  <a:pt x="0" y="738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54962" y="9389240"/>
            <a:ext cx="476627" cy="476627"/>
          </a:xfrm>
          <a:custGeom>
            <a:avLst/>
            <a:gdLst/>
            <a:ahLst/>
            <a:cxnLst/>
            <a:rect r="r" b="b" t="t" l="l"/>
            <a:pathLst>
              <a:path h="476627" w="476627">
                <a:moveTo>
                  <a:pt x="0" y="0"/>
                </a:moveTo>
                <a:lnTo>
                  <a:pt x="476627" y="0"/>
                </a:lnTo>
                <a:lnTo>
                  <a:pt x="476627" y="476627"/>
                </a:lnTo>
                <a:lnTo>
                  <a:pt x="0" y="476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10873" y="1668392"/>
            <a:ext cx="476627" cy="476627"/>
          </a:xfrm>
          <a:custGeom>
            <a:avLst/>
            <a:gdLst/>
            <a:ahLst/>
            <a:cxnLst/>
            <a:rect r="r" b="b" t="t" l="l"/>
            <a:pathLst>
              <a:path h="476627" w="476627">
                <a:moveTo>
                  <a:pt x="0" y="0"/>
                </a:moveTo>
                <a:lnTo>
                  <a:pt x="476628" y="0"/>
                </a:lnTo>
                <a:lnTo>
                  <a:pt x="476628" y="476627"/>
                </a:lnTo>
                <a:lnTo>
                  <a:pt x="0" y="476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5300" y="1884143"/>
            <a:ext cx="10775573" cy="5291262"/>
          </a:xfrm>
          <a:custGeom>
            <a:avLst/>
            <a:gdLst/>
            <a:ahLst/>
            <a:cxnLst/>
            <a:rect r="r" b="b" t="t" l="l"/>
            <a:pathLst>
              <a:path h="5291262" w="10775573">
                <a:moveTo>
                  <a:pt x="0" y="0"/>
                </a:moveTo>
                <a:lnTo>
                  <a:pt x="10775573" y="0"/>
                </a:lnTo>
                <a:lnTo>
                  <a:pt x="10775573" y="5291262"/>
                </a:lnTo>
                <a:lnTo>
                  <a:pt x="0" y="5291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6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31589" y="7536489"/>
            <a:ext cx="9870768" cy="2248736"/>
          </a:xfrm>
          <a:custGeom>
            <a:avLst/>
            <a:gdLst/>
            <a:ahLst/>
            <a:cxnLst/>
            <a:rect r="r" b="b" t="t" l="l"/>
            <a:pathLst>
              <a:path h="2248736" w="9870768">
                <a:moveTo>
                  <a:pt x="0" y="0"/>
                </a:moveTo>
                <a:lnTo>
                  <a:pt x="9870768" y="0"/>
                </a:lnTo>
                <a:lnTo>
                  <a:pt x="9870768" y="2248737"/>
                </a:lnTo>
                <a:lnTo>
                  <a:pt x="0" y="2248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7806" y="465208"/>
            <a:ext cx="16217125" cy="121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  <a:spcBef>
                <a:spcPct val="0"/>
              </a:spcBef>
            </a:pPr>
            <a:r>
              <a:rPr lang="en-US" b="true" sz="4710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Q9. What are the total quantity, revenue and discount for each segment?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473088" y="8544636"/>
            <a:ext cx="13402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4366602" y="8097937"/>
            <a:ext cx="893398" cy="89339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20017" y="6022780"/>
            <a:ext cx="690491" cy="690491"/>
          </a:xfrm>
          <a:custGeom>
            <a:avLst/>
            <a:gdLst/>
            <a:ahLst/>
            <a:cxnLst/>
            <a:rect r="r" b="b" t="t" l="l"/>
            <a:pathLst>
              <a:path h="690491" w="690491">
                <a:moveTo>
                  <a:pt x="0" y="0"/>
                </a:moveTo>
                <a:lnTo>
                  <a:pt x="690490" y="0"/>
                </a:lnTo>
                <a:lnTo>
                  <a:pt x="690490" y="690491"/>
                </a:lnTo>
                <a:lnTo>
                  <a:pt x="0" y="690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6376" y="5143500"/>
            <a:ext cx="375988" cy="375988"/>
          </a:xfrm>
          <a:custGeom>
            <a:avLst/>
            <a:gdLst/>
            <a:ahLst/>
            <a:cxnLst/>
            <a:rect r="r" b="b" t="t" l="l"/>
            <a:pathLst>
              <a:path h="375988" w="375988">
                <a:moveTo>
                  <a:pt x="0" y="0"/>
                </a:moveTo>
                <a:lnTo>
                  <a:pt x="375988" y="0"/>
                </a:lnTo>
                <a:lnTo>
                  <a:pt x="375988" y="375988"/>
                </a:lnTo>
                <a:lnTo>
                  <a:pt x="0" y="375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62364" y="5565128"/>
            <a:ext cx="457653" cy="457653"/>
          </a:xfrm>
          <a:custGeom>
            <a:avLst/>
            <a:gdLst/>
            <a:ahLst/>
            <a:cxnLst/>
            <a:rect r="r" b="b" t="t" l="l"/>
            <a:pathLst>
              <a:path h="457653" w="457653">
                <a:moveTo>
                  <a:pt x="0" y="0"/>
                </a:moveTo>
                <a:lnTo>
                  <a:pt x="457653" y="0"/>
                </a:lnTo>
                <a:lnTo>
                  <a:pt x="457653" y="457652"/>
                </a:lnTo>
                <a:lnTo>
                  <a:pt x="0" y="45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8595" y="1549231"/>
            <a:ext cx="13066007" cy="5350522"/>
          </a:xfrm>
          <a:custGeom>
            <a:avLst/>
            <a:gdLst/>
            <a:ahLst/>
            <a:cxnLst/>
            <a:rect r="r" b="b" t="t" l="l"/>
            <a:pathLst>
              <a:path h="5350522" w="13066007">
                <a:moveTo>
                  <a:pt x="0" y="0"/>
                </a:moveTo>
                <a:lnTo>
                  <a:pt x="13066007" y="0"/>
                </a:lnTo>
                <a:lnTo>
                  <a:pt x="13066007" y="5350522"/>
                </a:lnTo>
                <a:lnTo>
                  <a:pt x="0" y="5350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57852" y="7232806"/>
            <a:ext cx="11806470" cy="2623660"/>
          </a:xfrm>
          <a:custGeom>
            <a:avLst/>
            <a:gdLst/>
            <a:ahLst/>
            <a:cxnLst/>
            <a:rect r="r" b="b" t="t" l="l"/>
            <a:pathLst>
              <a:path h="2623660" w="11806470">
                <a:moveTo>
                  <a:pt x="0" y="0"/>
                </a:moveTo>
                <a:lnTo>
                  <a:pt x="11806470" y="0"/>
                </a:lnTo>
                <a:lnTo>
                  <a:pt x="11806470" y="2623660"/>
                </a:lnTo>
                <a:lnTo>
                  <a:pt x="0" y="2623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51802" y="1679154"/>
            <a:ext cx="3358706" cy="4114800"/>
          </a:xfrm>
          <a:custGeom>
            <a:avLst/>
            <a:gdLst/>
            <a:ahLst/>
            <a:cxnLst/>
            <a:rect r="r" b="b" t="t" l="l"/>
            <a:pathLst>
              <a:path h="4114800" w="3358706">
                <a:moveTo>
                  <a:pt x="0" y="0"/>
                </a:moveTo>
                <a:lnTo>
                  <a:pt x="3358705" y="0"/>
                </a:lnTo>
                <a:lnTo>
                  <a:pt x="33587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39558" y="453503"/>
            <a:ext cx="14408883" cy="575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  <a:spcBef>
                <a:spcPct val="0"/>
              </a:spcBef>
            </a:pPr>
            <a:r>
              <a:rPr lang="en-US" b="true" sz="4464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Q10. What is the top selling product for each segment?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49315" y="9150751"/>
            <a:ext cx="13402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1442829" y="8704052"/>
            <a:ext cx="893398" cy="89339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3481" y="237380"/>
            <a:ext cx="3816455" cy="381645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31097" r="0" b="-18996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702886" y="8579489"/>
            <a:ext cx="3061476" cy="306147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22525" r="0" b="-27568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08061" y="629267"/>
            <a:ext cx="1006538" cy="1006538"/>
          </a:xfrm>
          <a:custGeom>
            <a:avLst/>
            <a:gdLst/>
            <a:ahLst/>
            <a:cxnLst/>
            <a:rect r="r" b="b" t="t" l="l"/>
            <a:pathLst>
              <a:path h="1006538" w="1006538">
                <a:moveTo>
                  <a:pt x="0" y="0"/>
                </a:moveTo>
                <a:lnTo>
                  <a:pt x="1006537" y="0"/>
                </a:lnTo>
                <a:lnTo>
                  <a:pt x="1006537" y="1006538"/>
                </a:lnTo>
                <a:lnTo>
                  <a:pt x="0" y="100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91661" y="8341840"/>
            <a:ext cx="10056737" cy="1617823"/>
          </a:xfrm>
          <a:custGeom>
            <a:avLst/>
            <a:gdLst/>
            <a:ahLst/>
            <a:cxnLst/>
            <a:rect r="r" b="b" t="t" l="l"/>
            <a:pathLst>
              <a:path h="1617823" w="10056737">
                <a:moveTo>
                  <a:pt x="0" y="0"/>
                </a:moveTo>
                <a:lnTo>
                  <a:pt x="10056737" y="0"/>
                </a:lnTo>
                <a:lnTo>
                  <a:pt x="10056737" y="1617823"/>
                </a:lnTo>
                <a:lnTo>
                  <a:pt x="0" y="16178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43335" y="2145608"/>
            <a:ext cx="12467994" cy="5939013"/>
          </a:xfrm>
          <a:custGeom>
            <a:avLst/>
            <a:gdLst/>
            <a:ahLst/>
            <a:cxnLst/>
            <a:rect r="r" b="b" t="t" l="l"/>
            <a:pathLst>
              <a:path h="5939013" w="12467994">
                <a:moveTo>
                  <a:pt x="0" y="0"/>
                </a:moveTo>
                <a:lnTo>
                  <a:pt x="12467994" y="0"/>
                </a:lnTo>
                <a:lnTo>
                  <a:pt x="12467994" y="5939013"/>
                </a:lnTo>
                <a:lnTo>
                  <a:pt x="0" y="5939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53121" y="449915"/>
            <a:ext cx="10918163" cy="118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4"/>
              </a:lnSpc>
              <a:spcBef>
                <a:spcPct val="0"/>
              </a:spcBef>
            </a:pPr>
            <a:r>
              <a:rPr lang="en-US" b="true" sz="4624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Q11. What are the total quantity, revenue and discount for each category?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126192" y="4485775"/>
            <a:ext cx="3829595" cy="2633340"/>
            <a:chOff x="0" y="0"/>
            <a:chExt cx="6159500" cy="4235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59500" cy="4235450"/>
            </a:xfrm>
            <a:custGeom>
              <a:avLst/>
              <a:gdLst/>
              <a:ahLst/>
              <a:cxnLst/>
              <a:rect r="r" b="b" t="t" l="l"/>
              <a:pathLst>
                <a:path h="4235450" w="615950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2"/>
              <a:stretch>
                <a:fillRect l="0" t="-21749" r="0" b="-96118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112658" y="7119116"/>
            <a:ext cx="3856664" cy="2651954"/>
            <a:chOff x="0" y="0"/>
            <a:chExt cx="6159500" cy="4235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59500" cy="4235450"/>
            </a:xfrm>
            <a:custGeom>
              <a:avLst/>
              <a:gdLst/>
              <a:ahLst/>
              <a:cxnLst/>
              <a:rect r="r" b="b" t="t" l="l"/>
              <a:pathLst>
                <a:path h="4235450" w="615950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2"/>
              <a:stretch>
                <a:fillRect l="0" t="-117868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5880298" y="-4494140"/>
            <a:ext cx="6717506" cy="8267700"/>
            <a:chOff x="0" y="0"/>
            <a:chExt cx="6604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04635" y="8182440"/>
            <a:ext cx="1131643" cy="1131643"/>
          </a:xfrm>
          <a:custGeom>
            <a:avLst/>
            <a:gdLst/>
            <a:ahLst/>
            <a:cxnLst/>
            <a:rect r="r" b="b" t="t" l="l"/>
            <a:pathLst>
              <a:path h="1131643" w="1131643">
                <a:moveTo>
                  <a:pt x="0" y="0"/>
                </a:moveTo>
                <a:lnTo>
                  <a:pt x="1131643" y="0"/>
                </a:lnTo>
                <a:lnTo>
                  <a:pt x="1131643" y="1131643"/>
                </a:lnTo>
                <a:lnTo>
                  <a:pt x="0" y="1131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85953" y="462879"/>
            <a:ext cx="1131643" cy="1131643"/>
          </a:xfrm>
          <a:custGeom>
            <a:avLst/>
            <a:gdLst/>
            <a:ahLst/>
            <a:cxnLst/>
            <a:rect r="r" b="b" t="t" l="l"/>
            <a:pathLst>
              <a:path h="1131643" w="1131643">
                <a:moveTo>
                  <a:pt x="0" y="0"/>
                </a:moveTo>
                <a:lnTo>
                  <a:pt x="1131643" y="0"/>
                </a:lnTo>
                <a:lnTo>
                  <a:pt x="1131643" y="1131642"/>
                </a:lnTo>
                <a:lnTo>
                  <a:pt x="0" y="1131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3351" y="7842524"/>
            <a:ext cx="602568" cy="602568"/>
          </a:xfrm>
          <a:custGeom>
            <a:avLst/>
            <a:gdLst/>
            <a:ahLst/>
            <a:cxnLst/>
            <a:rect r="r" b="b" t="t" l="l"/>
            <a:pathLst>
              <a:path h="602568" w="602568">
                <a:moveTo>
                  <a:pt x="0" y="0"/>
                </a:moveTo>
                <a:lnTo>
                  <a:pt x="602568" y="0"/>
                </a:lnTo>
                <a:lnTo>
                  <a:pt x="602568" y="602569"/>
                </a:lnTo>
                <a:lnTo>
                  <a:pt x="0" y="602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16585953" y="3790955"/>
            <a:ext cx="354724" cy="354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2E2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15686266" y="3790955"/>
            <a:ext cx="354724" cy="3547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AEB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6136110" y="3790955"/>
            <a:ext cx="354724" cy="35472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CBC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800000">
            <a:off x="15236422" y="3790955"/>
            <a:ext cx="354724" cy="35472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ADA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14786578" y="3790955"/>
            <a:ext cx="354724" cy="3547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909654" y="7273449"/>
            <a:ext cx="10602493" cy="2586165"/>
          </a:xfrm>
          <a:custGeom>
            <a:avLst/>
            <a:gdLst/>
            <a:ahLst/>
            <a:cxnLst/>
            <a:rect r="r" b="b" t="t" l="l"/>
            <a:pathLst>
              <a:path h="2586165" w="10602493">
                <a:moveTo>
                  <a:pt x="0" y="0"/>
                </a:moveTo>
                <a:lnTo>
                  <a:pt x="10602493" y="0"/>
                </a:lnTo>
                <a:lnTo>
                  <a:pt x="10602493" y="2586165"/>
                </a:lnTo>
                <a:lnTo>
                  <a:pt x="0" y="2586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36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21045" y="1703373"/>
            <a:ext cx="13191103" cy="5292930"/>
          </a:xfrm>
          <a:custGeom>
            <a:avLst/>
            <a:gdLst/>
            <a:ahLst/>
            <a:cxnLst/>
            <a:rect r="r" b="b" t="t" l="l"/>
            <a:pathLst>
              <a:path h="5292930" w="13191103">
                <a:moveTo>
                  <a:pt x="0" y="0"/>
                </a:moveTo>
                <a:lnTo>
                  <a:pt x="13191102" y="0"/>
                </a:lnTo>
                <a:lnTo>
                  <a:pt x="13191102" y="5292930"/>
                </a:lnTo>
                <a:lnTo>
                  <a:pt x="0" y="5292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40241" y="716351"/>
            <a:ext cx="14501062" cy="57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7"/>
              </a:lnSpc>
              <a:spcBef>
                <a:spcPct val="0"/>
              </a:spcBef>
            </a:pPr>
            <a:r>
              <a:rPr lang="en-US" b="true" sz="4457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Q12.  What is the top selling product for each category?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79349" y="3209273"/>
            <a:ext cx="325323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13954607" y="2607485"/>
            <a:ext cx="1155950" cy="115595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3450703" y="6212305"/>
            <a:ext cx="6717506" cy="8267700"/>
            <a:chOff x="0" y="0"/>
            <a:chExt cx="6604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-1508917" y="-2738290"/>
            <a:ext cx="6717506" cy="8267700"/>
            <a:chOff x="0" y="0"/>
            <a:chExt cx="6604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1164" y="-6968082"/>
            <a:ext cx="8606105" cy="860610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56560" y="8025712"/>
            <a:ext cx="8606105" cy="860610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616268" y="1230185"/>
            <a:ext cx="734837" cy="734837"/>
          </a:xfrm>
          <a:custGeom>
            <a:avLst/>
            <a:gdLst/>
            <a:ahLst/>
            <a:cxnLst/>
            <a:rect r="r" b="b" t="t" l="l"/>
            <a:pathLst>
              <a:path h="734837" w="734837">
                <a:moveTo>
                  <a:pt x="0" y="0"/>
                </a:moveTo>
                <a:lnTo>
                  <a:pt x="734837" y="0"/>
                </a:lnTo>
                <a:lnTo>
                  <a:pt x="734837" y="734837"/>
                </a:lnTo>
                <a:lnTo>
                  <a:pt x="0" y="734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130365" y="2857569"/>
            <a:ext cx="422526" cy="422526"/>
          </a:xfrm>
          <a:custGeom>
            <a:avLst/>
            <a:gdLst/>
            <a:ahLst/>
            <a:cxnLst/>
            <a:rect r="r" b="b" t="t" l="l"/>
            <a:pathLst>
              <a:path h="422526" w="422526">
                <a:moveTo>
                  <a:pt x="0" y="0"/>
                </a:moveTo>
                <a:lnTo>
                  <a:pt x="422527" y="0"/>
                </a:lnTo>
                <a:lnTo>
                  <a:pt x="422527" y="422527"/>
                </a:lnTo>
                <a:lnTo>
                  <a:pt x="0" y="422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486369" y="3378137"/>
            <a:ext cx="422526" cy="422526"/>
          </a:xfrm>
          <a:custGeom>
            <a:avLst/>
            <a:gdLst/>
            <a:ahLst/>
            <a:cxnLst/>
            <a:rect r="r" b="b" t="t" l="l"/>
            <a:pathLst>
              <a:path h="422526" w="422526">
                <a:moveTo>
                  <a:pt x="0" y="0"/>
                </a:moveTo>
                <a:lnTo>
                  <a:pt x="422527" y="0"/>
                </a:lnTo>
                <a:lnTo>
                  <a:pt x="422527" y="422527"/>
                </a:lnTo>
                <a:lnTo>
                  <a:pt x="0" y="422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266382" y="7683357"/>
            <a:ext cx="738507" cy="738507"/>
          </a:xfrm>
          <a:custGeom>
            <a:avLst/>
            <a:gdLst/>
            <a:ahLst/>
            <a:cxnLst/>
            <a:rect r="r" b="b" t="t" l="l"/>
            <a:pathLst>
              <a:path h="738507" w="738507">
                <a:moveTo>
                  <a:pt x="0" y="0"/>
                </a:moveTo>
                <a:lnTo>
                  <a:pt x="738506" y="0"/>
                </a:lnTo>
                <a:lnTo>
                  <a:pt x="738506" y="738506"/>
                </a:lnTo>
                <a:lnTo>
                  <a:pt x="0" y="73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28700" y="8903576"/>
            <a:ext cx="354724" cy="3547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2E2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16904576" y="1064858"/>
            <a:ext cx="354724" cy="35472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2E2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928387" y="8903576"/>
            <a:ext cx="354724" cy="35472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AEB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10800000">
            <a:off x="16004888" y="1064858"/>
            <a:ext cx="354724" cy="35472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AEB1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78544" y="8903576"/>
            <a:ext cx="354724" cy="354724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CBC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-10800000">
            <a:off x="16454732" y="1064858"/>
            <a:ext cx="354724" cy="354724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CBC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378231" y="8903576"/>
            <a:ext cx="354724" cy="354724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ADA1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-10800000">
            <a:off x="15555045" y="1064858"/>
            <a:ext cx="354724" cy="354724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ADA1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2828075" y="8903576"/>
            <a:ext cx="354724" cy="354724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-10800000">
            <a:off x="15105201" y="1064858"/>
            <a:ext cx="354724" cy="354724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6646643" y="4035362"/>
            <a:ext cx="628028" cy="628028"/>
          </a:xfrm>
          <a:custGeom>
            <a:avLst/>
            <a:gdLst/>
            <a:ahLst/>
            <a:cxnLst/>
            <a:rect r="r" b="b" t="t" l="l"/>
            <a:pathLst>
              <a:path h="628028" w="628028">
                <a:moveTo>
                  <a:pt x="0" y="0"/>
                </a:moveTo>
                <a:lnTo>
                  <a:pt x="628028" y="0"/>
                </a:lnTo>
                <a:lnTo>
                  <a:pt x="628028" y="628029"/>
                </a:lnTo>
                <a:lnTo>
                  <a:pt x="0" y="628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6608909" y="5105766"/>
            <a:ext cx="800123" cy="800123"/>
          </a:xfrm>
          <a:custGeom>
            <a:avLst/>
            <a:gdLst/>
            <a:ahLst/>
            <a:cxnLst/>
            <a:rect r="r" b="b" t="t" l="l"/>
            <a:pathLst>
              <a:path h="800123" w="800123">
                <a:moveTo>
                  <a:pt x="0" y="0"/>
                </a:moveTo>
                <a:lnTo>
                  <a:pt x="800123" y="0"/>
                </a:lnTo>
                <a:lnTo>
                  <a:pt x="800123" y="800123"/>
                </a:lnTo>
                <a:lnTo>
                  <a:pt x="0" y="800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6608909" y="6163160"/>
            <a:ext cx="837857" cy="824242"/>
          </a:xfrm>
          <a:custGeom>
            <a:avLst/>
            <a:gdLst/>
            <a:ahLst/>
            <a:cxnLst/>
            <a:rect r="r" b="b" t="t" l="l"/>
            <a:pathLst>
              <a:path h="824242" w="837857">
                <a:moveTo>
                  <a:pt x="0" y="0"/>
                </a:moveTo>
                <a:lnTo>
                  <a:pt x="837857" y="0"/>
                </a:lnTo>
                <a:lnTo>
                  <a:pt x="837857" y="824242"/>
                </a:lnTo>
                <a:lnTo>
                  <a:pt x="0" y="824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7644913" y="4239210"/>
            <a:ext cx="8987181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https://www.linkedin.com/in/nikhil-kumar-roy/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650269" y="5338930"/>
            <a:ext cx="6304338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https://github.com/NikhilRoyDA</a:t>
            </a:r>
          </a:p>
          <a:p>
            <a:pPr algn="l">
              <a:lnSpc>
                <a:spcPts val="3200"/>
              </a:lnSpc>
              <a:spcBef>
                <a:spcPct val="0"/>
              </a:spcBef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7650269" y="6391766"/>
            <a:ext cx="5261052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nikhilroy744@gmail.com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96582" y="2023945"/>
            <a:ext cx="6179574" cy="2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4"/>
              </a:lnSpc>
              <a:spcBef>
                <a:spcPct val="0"/>
              </a:spcBef>
            </a:pPr>
            <a:r>
              <a:rPr lang="en-US" b="true" sz="10224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THANK YOU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644913" y="2835727"/>
            <a:ext cx="3618307" cy="54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2"/>
              </a:lnSpc>
              <a:spcBef>
                <a:spcPct val="0"/>
              </a:spcBef>
            </a:pPr>
            <a:r>
              <a:rPr lang="en-US" b="true" sz="4112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Contact me....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73301" y="232760"/>
            <a:ext cx="9001802" cy="9821480"/>
          </a:xfrm>
          <a:custGeom>
            <a:avLst/>
            <a:gdLst/>
            <a:ahLst/>
            <a:cxnLst/>
            <a:rect r="r" b="b" t="t" l="l"/>
            <a:pathLst>
              <a:path h="9821480" w="9001802">
                <a:moveTo>
                  <a:pt x="0" y="0"/>
                </a:moveTo>
                <a:lnTo>
                  <a:pt x="9001802" y="0"/>
                </a:lnTo>
                <a:lnTo>
                  <a:pt x="9001802" y="9821480"/>
                </a:lnTo>
                <a:lnTo>
                  <a:pt x="0" y="982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68" t="-2257" r="-52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22327" y="1538499"/>
            <a:ext cx="2250973" cy="2250973"/>
          </a:xfrm>
          <a:custGeom>
            <a:avLst/>
            <a:gdLst/>
            <a:ahLst/>
            <a:cxnLst/>
            <a:rect r="r" b="b" t="t" l="l"/>
            <a:pathLst>
              <a:path h="2250973" w="2250973">
                <a:moveTo>
                  <a:pt x="0" y="0"/>
                </a:moveTo>
                <a:lnTo>
                  <a:pt x="2250974" y="0"/>
                </a:lnTo>
                <a:lnTo>
                  <a:pt x="2250974" y="2250974"/>
                </a:lnTo>
                <a:lnTo>
                  <a:pt x="0" y="2250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183" y="1183855"/>
            <a:ext cx="4723053" cy="2709852"/>
          </a:xfrm>
          <a:custGeom>
            <a:avLst/>
            <a:gdLst/>
            <a:ahLst/>
            <a:cxnLst/>
            <a:rect r="r" b="b" t="t" l="l"/>
            <a:pathLst>
              <a:path h="2709852" w="4723053">
                <a:moveTo>
                  <a:pt x="0" y="0"/>
                </a:moveTo>
                <a:lnTo>
                  <a:pt x="4723053" y="0"/>
                </a:lnTo>
                <a:lnTo>
                  <a:pt x="4723053" y="2709852"/>
                </a:lnTo>
                <a:lnTo>
                  <a:pt x="0" y="2709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67582" y="229476"/>
            <a:ext cx="4105718" cy="83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6"/>
              </a:lnSpc>
            </a:pPr>
            <a:r>
              <a:rPr lang="en-US" b="true" sz="6296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SCHEMA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9183" y="4065698"/>
            <a:ext cx="8276365" cy="639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INTRODUCTION:</a:t>
            </a:r>
          </a:p>
          <a:p>
            <a:pPr algn="l"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Texture Tales Clothing Company prides themselves on providing an optimized range of clothing and lifestyle wear for the modern adventurer!</a:t>
            </a:r>
          </a:p>
          <a:p>
            <a:pPr algn="l">
              <a:lnSpc>
                <a:spcPts val="4232"/>
              </a:lnSpc>
            </a:pPr>
          </a:p>
          <a:p>
            <a:pPr algn="l"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I, the CEO of this trendy fashion company is asking you to assist the team’s merchandising teams analyze their sales performance and generate a basic financial report to share with the wider business.</a:t>
            </a:r>
          </a:p>
          <a:p>
            <a:pPr algn="l">
              <a:lnSpc>
                <a:spcPts val="42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91146" y="7849444"/>
            <a:ext cx="5246370" cy="524637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50272" t="-104743" r="-39466" b="-79866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592366" y="-3108952"/>
            <a:ext cx="5246370" cy="524637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500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814894" y="-4133850"/>
            <a:ext cx="6717506" cy="8267700"/>
            <a:chOff x="0" y="0"/>
            <a:chExt cx="6604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1901006" y="6841438"/>
            <a:ext cx="6717506" cy="8267700"/>
            <a:chOff x="0" y="0"/>
            <a:chExt cx="6604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589991" y="-7222910"/>
            <a:ext cx="8606105" cy="860610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55126" y="9095615"/>
            <a:ext cx="8606105" cy="860610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410457" y="2965184"/>
            <a:ext cx="1610188" cy="161018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-5400000">
            <a:off x="15557664" y="5295380"/>
            <a:ext cx="331577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4555224" y="319708"/>
            <a:ext cx="708992" cy="708992"/>
          </a:xfrm>
          <a:custGeom>
            <a:avLst/>
            <a:gdLst/>
            <a:ahLst/>
            <a:cxnLst/>
            <a:rect r="r" b="b" t="t" l="l"/>
            <a:pathLst>
              <a:path h="708992" w="708992">
                <a:moveTo>
                  <a:pt x="0" y="0"/>
                </a:moveTo>
                <a:lnTo>
                  <a:pt x="708992" y="0"/>
                </a:lnTo>
                <a:lnTo>
                  <a:pt x="708992" y="708992"/>
                </a:lnTo>
                <a:lnTo>
                  <a:pt x="0" y="708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071379" y="9258300"/>
            <a:ext cx="708992" cy="708992"/>
          </a:xfrm>
          <a:custGeom>
            <a:avLst/>
            <a:gdLst/>
            <a:ahLst/>
            <a:cxnLst/>
            <a:rect r="r" b="b" t="t" l="l"/>
            <a:pathLst>
              <a:path h="708992" w="708992">
                <a:moveTo>
                  <a:pt x="0" y="0"/>
                </a:moveTo>
                <a:lnTo>
                  <a:pt x="708992" y="0"/>
                </a:lnTo>
                <a:lnTo>
                  <a:pt x="708992" y="708992"/>
                </a:lnTo>
                <a:lnTo>
                  <a:pt x="0" y="708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325693" y="7383626"/>
            <a:ext cx="465818" cy="465818"/>
          </a:xfrm>
          <a:custGeom>
            <a:avLst/>
            <a:gdLst/>
            <a:ahLst/>
            <a:cxnLst/>
            <a:rect r="r" b="b" t="t" l="l"/>
            <a:pathLst>
              <a:path h="465818" w="465818">
                <a:moveTo>
                  <a:pt x="0" y="0"/>
                </a:moveTo>
                <a:lnTo>
                  <a:pt x="465818" y="0"/>
                </a:lnTo>
                <a:lnTo>
                  <a:pt x="465818" y="465818"/>
                </a:lnTo>
                <a:lnTo>
                  <a:pt x="0" y="465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55273" y="2111499"/>
            <a:ext cx="465818" cy="465818"/>
          </a:xfrm>
          <a:custGeom>
            <a:avLst/>
            <a:gdLst/>
            <a:ahLst/>
            <a:cxnLst/>
            <a:rect r="r" b="b" t="t" l="l"/>
            <a:pathLst>
              <a:path h="465818" w="465818">
                <a:moveTo>
                  <a:pt x="0" y="0"/>
                </a:moveTo>
                <a:lnTo>
                  <a:pt x="465818" y="0"/>
                </a:lnTo>
                <a:lnTo>
                  <a:pt x="465818" y="465818"/>
                </a:lnTo>
                <a:lnTo>
                  <a:pt x="0" y="465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77548" y="7915422"/>
            <a:ext cx="465818" cy="465818"/>
          </a:xfrm>
          <a:custGeom>
            <a:avLst/>
            <a:gdLst/>
            <a:ahLst/>
            <a:cxnLst/>
            <a:rect r="r" b="b" t="t" l="l"/>
            <a:pathLst>
              <a:path h="465818" w="465818">
                <a:moveTo>
                  <a:pt x="0" y="0"/>
                </a:moveTo>
                <a:lnTo>
                  <a:pt x="465818" y="0"/>
                </a:lnTo>
                <a:lnTo>
                  <a:pt x="465818" y="465818"/>
                </a:lnTo>
                <a:lnTo>
                  <a:pt x="0" y="465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6558602" y="4088391"/>
            <a:ext cx="1852835" cy="561164"/>
            <a:chOff x="0" y="0"/>
            <a:chExt cx="134184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41840" cy="406400"/>
            </a:xfrm>
            <a:custGeom>
              <a:avLst/>
              <a:gdLst/>
              <a:ahLst/>
              <a:cxnLst/>
              <a:rect r="r" b="b" t="t" l="l"/>
              <a:pathLst>
                <a:path h="406400" w="1341840">
                  <a:moveTo>
                    <a:pt x="1138640" y="0"/>
                  </a:moveTo>
                  <a:cubicBezTo>
                    <a:pt x="1250864" y="0"/>
                    <a:pt x="1341840" y="90976"/>
                    <a:pt x="1341840" y="203200"/>
                  </a:cubicBezTo>
                  <a:cubicBezTo>
                    <a:pt x="1341840" y="315424"/>
                    <a:pt x="1250864" y="406400"/>
                    <a:pt x="11386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38100"/>
              <a:ext cx="134184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0">
            <a:off x="6814913" y="4353474"/>
            <a:ext cx="13402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050267" y="2664834"/>
            <a:ext cx="11016671" cy="4045940"/>
          </a:xfrm>
          <a:custGeom>
            <a:avLst/>
            <a:gdLst/>
            <a:ahLst/>
            <a:cxnLst/>
            <a:rect r="r" b="b" t="t" l="l"/>
            <a:pathLst>
              <a:path h="4045940" w="11016671">
                <a:moveTo>
                  <a:pt x="0" y="0"/>
                </a:moveTo>
                <a:lnTo>
                  <a:pt x="11016670" y="0"/>
                </a:lnTo>
                <a:lnTo>
                  <a:pt x="11016670" y="4045941"/>
                </a:lnTo>
                <a:lnTo>
                  <a:pt x="0" y="4045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006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292446" y="2965184"/>
            <a:ext cx="5728199" cy="5434310"/>
          </a:xfrm>
          <a:custGeom>
            <a:avLst/>
            <a:gdLst/>
            <a:ahLst/>
            <a:cxnLst/>
            <a:rect r="r" b="b" t="t" l="l"/>
            <a:pathLst>
              <a:path h="5434310" w="5728199">
                <a:moveTo>
                  <a:pt x="0" y="0"/>
                </a:moveTo>
                <a:lnTo>
                  <a:pt x="5728199" y="0"/>
                </a:lnTo>
                <a:lnTo>
                  <a:pt x="5728199" y="5434310"/>
                </a:lnTo>
                <a:lnTo>
                  <a:pt x="0" y="54343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48" t="0" r="-3633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783480" y="1795822"/>
            <a:ext cx="12721040" cy="532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  <a:spcBef>
                <a:spcPct val="0"/>
              </a:spcBef>
            </a:pPr>
            <a:r>
              <a:rPr lang="en-US" b="true" sz="4045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Q1. What was the total quantity sold for all products?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33554" y="3565442"/>
            <a:ext cx="4589853" cy="3156115"/>
            <a:chOff x="0" y="0"/>
            <a:chExt cx="6159500" cy="4235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59500" cy="4235450"/>
            </a:xfrm>
            <a:custGeom>
              <a:avLst/>
              <a:gdLst/>
              <a:ahLst/>
              <a:cxnLst/>
              <a:rect r="r" b="b" t="t" l="l"/>
              <a:pathLst>
                <a:path h="4235450" w="615950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2"/>
              <a:stretch>
                <a:fillRect l="0" t="-21749" r="0" b="-9611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814894" y="5814211"/>
            <a:ext cx="6717506" cy="8267700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89750" y="6589308"/>
            <a:ext cx="4589853" cy="3156115"/>
            <a:chOff x="0" y="0"/>
            <a:chExt cx="6159500" cy="42354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59500" cy="4235450"/>
            </a:xfrm>
            <a:custGeom>
              <a:avLst/>
              <a:gdLst/>
              <a:ahLst/>
              <a:cxnLst/>
              <a:rect r="r" b="b" t="t" l="l"/>
              <a:pathLst>
                <a:path h="4235450" w="615950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2"/>
              <a:stretch>
                <a:fillRect l="0" t="-117868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125076" y="7001683"/>
            <a:ext cx="1640188" cy="164018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B5C4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13273341" y="-4615005"/>
            <a:ext cx="6717506" cy="8267700"/>
            <a:chOff x="0" y="0"/>
            <a:chExt cx="6604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878858" y="-4663343"/>
            <a:ext cx="8606105" cy="860610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6249306" y="3641977"/>
            <a:ext cx="8606105" cy="860610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62879" y="4309807"/>
            <a:ext cx="1131643" cy="1131643"/>
          </a:xfrm>
          <a:custGeom>
            <a:avLst/>
            <a:gdLst/>
            <a:ahLst/>
            <a:cxnLst/>
            <a:rect r="r" b="b" t="t" l="l"/>
            <a:pathLst>
              <a:path h="1131643" w="1131643">
                <a:moveTo>
                  <a:pt x="0" y="0"/>
                </a:moveTo>
                <a:lnTo>
                  <a:pt x="1131642" y="0"/>
                </a:lnTo>
                <a:lnTo>
                  <a:pt x="1131642" y="1131643"/>
                </a:lnTo>
                <a:lnTo>
                  <a:pt x="0" y="1131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66273" y="1498097"/>
            <a:ext cx="1131643" cy="1131643"/>
          </a:xfrm>
          <a:custGeom>
            <a:avLst/>
            <a:gdLst/>
            <a:ahLst/>
            <a:cxnLst/>
            <a:rect r="r" b="b" t="t" l="l"/>
            <a:pathLst>
              <a:path h="1131643" w="1131643">
                <a:moveTo>
                  <a:pt x="0" y="0"/>
                </a:moveTo>
                <a:lnTo>
                  <a:pt x="1131643" y="0"/>
                </a:lnTo>
                <a:lnTo>
                  <a:pt x="1131643" y="1131643"/>
                </a:lnTo>
                <a:lnTo>
                  <a:pt x="0" y="1131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179603" y="9345493"/>
            <a:ext cx="602568" cy="602568"/>
          </a:xfrm>
          <a:custGeom>
            <a:avLst/>
            <a:gdLst/>
            <a:ahLst/>
            <a:cxnLst/>
            <a:rect r="r" b="b" t="t" l="l"/>
            <a:pathLst>
              <a:path h="602568" w="602568">
                <a:moveTo>
                  <a:pt x="0" y="0"/>
                </a:moveTo>
                <a:lnTo>
                  <a:pt x="602568" y="0"/>
                </a:lnTo>
                <a:lnTo>
                  <a:pt x="602568" y="602568"/>
                </a:lnTo>
                <a:lnTo>
                  <a:pt x="0" y="602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089540" y="654375"/>
            <a:ext cx="602568" cy="602568"/>
          </a:xfrm>
          <a:custGeom>
            <a:avLst/>
            <a:gdLst/>
            <a:ahLst/>
            <a:cxnLst/>
            <a:rect r="r" b="b" t="t" l="l"/>
            <a:pathLst>
              <a:path h="602568" w="602568">
                <a:moveTo>
                  <a:pt x="0" y="0"/>
                </a:moveTo>
                <a:lnTo>
                  <a:pt x="602568" y="0"/>
                </a:lnTo>
                <a:lnTo>
                  <a:pt x="602568" y="602568"/>
                </a:lnTo>
                <a:lnTo>
                  <a:pt x="0" y="602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94521" y="3697692"/>
            <a:ext cx="490140" cy="490140"/>
          </a:xfrm>
          <a:custGeom>
            <a:avLst/>
            <a:gdLst/>
            <a:ahLst/>
            <a:cxnLst/>
            <a:rect r="r" b="b" t="t" l="l"/>
            <a:pathLst>
              <a:path h="490140" w="490140">
                <a:moveTo>
                  <a:pt x="0" y="0"/>
                </a:moveTo>
                <a:lnTo>
                  <a:pt x="490140" y="0"/>
                </a:lnTo>
                <a:lnTo>
                  <a:pt x="490140" y="490140"/>
                </a:lnTo>
                <a:lnTo>
                  <a:pt x="0" y="490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645410" y="6840484"/>
            <a:ext cx="1852835" cy="561164"/>
            <a:chOff x="0" y="0"/>
            <a:chExt cx="1341840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41840" cy="406400"/>
            </a:xfrm>
            <a:custGeom>
              <a:avLst/>
              <a:gdLst/>
              <a:ahLst/>
              <a:cxnLst/>
              <a:rect r="r" b="b" t="t" l="l"/>
              <a:pathLst>
                <a:path h="406400" w="1341840">
                  <a:moveTo>
                    <a:pt x="1138640" y="0"/>
                  </a:moveTo>
                  <a:cubicBezTo>
                    <a:pt x="1250864" y="0"/>
                    <a:pt x="1341840" y="90976"/>
                    <a:pt x="1341840" y="203200"/>
                  </a:cubicBezTo>
                  <a:cubicBezTo>
                    <a:pt x="1341840" y="315424"/>
                    <a:pt x="1250864" y="406400"/>
                    <a:pt x="11386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38100"/>
              <a:ext cx="134184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0901720" y="7121066"/>
            <a:ext cx="13402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462879" y="477013"/>
            <a:ext cx="354724" cy="35472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2E2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10800000">
            <a:off x="16904576" y="8903576"/>
            <a:ext cx="354724" cy="35472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2E2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62566" y="477013"/>
            <a:ext cx="354724" cy="35472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AEB1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10800000">
            <a:off x="16004888" y="8903576"/>
            <a:ext cx="354724" cy="354724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AEB1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12722" y="477013"/>
            <a:ext cx="354724" cy="354724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CBC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-10800000">
            <a:off x="16454732" y="8903576"/>
            <a:ext cx="354724" cy="354724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CBC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812410" y="477013"/>
            <a:ext cx="354724" cy="354724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ADA1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-10800000">
            <a:off x="15555045" y="8903576"/>
            <a:ext cx="354724" cy="354724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ADA1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2262254" y="477013"/>
            <a:ext cx="354724" cy="354724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-10800000">
            <a:off x="15105201" y="8903576"/>
            <a:ext cx="354724" cy="354724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0"/>
                </a:lnSpc>
              </a:pPr>
            </a:p>
          </p:txBody>
        </p:sp>
      </p:grpSp>
      <p:sp>
        <p:nvSpPr>
          <p:cNvPr name="AutoShape 60" id="60"/>
          <p:cNvSpPr/>
          <p:nvPr/>
        </p:nvSpPr>
        <p:spPr>
          <a:xfrm>
            <a:off x="4597300" y="1092129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6482418" y="3254113"/>
            <a:ext cx="7729440" cy="2804293"/>
          </a:xfrm>
          <a:custGeom>
            <a:avLst/>
            <a:gdLst/>
            <a:ahLst/>
            <a:cxnLst/>
            <a:rect r="r" b="b" t="t" l="l"/>
            <a:pathLst>
              <a:path h="2804293" w="7729440">
                <a:moveTo>
                  <a:pt x="0" y="0"/>
                </a:moveTo>
                <a:lnTo>
                  <a:pt x="7729440" y="0"/>
                </a:lnTo>
                <a:lnTo>
                  <a:pt x="7729440" y="2804292"/>
                </a:lnTo>
                <a:lnTo>
                  <a:pt x="0" y="280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43" t="0" r="-3356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2980541" y="6420355"/>
            <a:ext cx="3828915" cy="1401422"/>
          </a:xfrm>
          <a:custGeom>
            <a:avLst/>
            <a:gdLst/>
            <a:ahLst/>
            <a:cxnLst/>
            <a:rect r="r" b="b" t="t" l="l"/>
            <a:pathLst>
              <a:path h="1401422" w="3828915">
                <a:moveTo>
                  <a:pt x="0" y="0"/>
                </a:moveTo>
                <a:lnTo>
                  <a:pt x="3828915" y="0"/>
                </a:lnTo>
                <a:lnTo>
                  <a:pt x="3828915" y="1401422"/>
                </a:lnTo>
                <a:lnTo>
                  <a:pt x="0" y="1401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455" b="-13298"/>
            </a:stretch>
          </a:blipFill>
        </p:spPr>
      </p:sp>
      <p:sp>
        <p:nvSpPr>
          <p:cNvPr name="TextBox 63" id="63"/>
          <p:cNvSpPr txBox="true"/>
          <p:nvPr/>
        </p:nvSpPr>
        <p:spPr>
          <a:xfrm rot="0">
            <a:off x="1594521" y="1593529"/>
            <a:ext cx="11108608" cy="108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3"/>
              </a:lnSpc>
              <a:spcBef>
                <a:spcPct val="0"/>
              </a:spcBef>
            </a:pPr>
            <a:r>
              <a:rPr lang="en-US" b="true" sz="4233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Q2.  What is the total generated revenue for all products before discounts?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41431" y="-5349870"/>
            <a:ext cx="6717506" cy="8267700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1864637" y="6111220"/>
            <a:ext cx="6717506" cy="8267700"/>
            <a:chOff x="0" y="0"/>
            <a:chExt cx="6604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54933" y="-7724174"/>
            <a:ext cx="8606105" cy="86061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489295">
            <a:off x="10868900" y="4098961"/>
            <a:ext cx="7188352" cy="2317430"/>
            <a:chOff x="0" y="0"/>
            <a:chExt cx="812800" cy="2620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62036"/>
            </a:xfrm>
            <a:custGeom>
              <a:avLst/>
              <a:gdLst/>
              <a:ahLst/>
              <a:cxnLst/>
              <a:rect r="r" b="b" t="t" l="l"/>
              <a:pathLst>
                <a:path h="262036" w="812800">
                  <a:moveTo>
                    <a:pt x="406400" y="0"/>
                  </a:moveTo>
                  <a:cubicBezTo>
                    <a:pt x="181951" y="0"/>
                    <a:pt x="0" y="58659"/>
                    <a:pt x="0" y="131018"/>
                  </a:cubicBezTo>
                  <a:cubicBezTo>
                    <a:pt x="0" y="203377"/>
                    <a:pt x="181951" y="262036"/>
                    <a:pt x="406400" y="262036"/>
                  </a:cubicBezTo>
                  <a:cubicBezTo>
                    <a:pt x="630849" y="262036"/>
                    <a:pt x="812800" y="203377"/>
                    <a:pt x="812800" y="131018"/>
                  </a:cubicBezTo>
                  <a:cubicBezTo>
                    <a:pt x="812800" y="5865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2666"/>
              <a:ext cx="660400" cy="174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328218" y="2266558"/>
            <a:ext cx="4269715" cy="6115318"/>
            <a:chOff x="0" y="0"/>
            <a:chExt cx="443357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40889" t="0" r="-2336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979322" y="3945979"/>
            <a:ext cx="1006538" cy="1006538"/>
          </a:xfrm>
          <a:custGeom>
            <a:avLst/>
            <a:gdLst/>
            <a:ahLst/>
            <a:cxnLst/>
            <a:rect r="r" b="b" t="t" l="l"/>
            <a:pathLst>
              <a:path h="1006538" w="1006538">
                <a:moveTo>
                  <a:pt x="0" y="0"/>
                </a:moveTo>
                <a:lnTo>
                  <a:pt x="1006538" y="0"/>
                </a:lnTo>
                <a:lnTo>
                  <a:pt x="1006538" y="1006538"/>
                </a:lnTo>
                <a:lnTo>
                  <a:pt x="0" y="100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924382" y="5425893"/>
            <a:ext cx="669836" cy="669836"/>
          </a:xfrm>
          <a:custGeom>
            <a:avLst/>
            <a:gdLst/>
            <a:ahLst/>
            <a:cxnLst/>
            <a:rect r="r" b="b" t="t" l="l"/>
            <a:pathLst>
              <a:path h="669836" w="669836">
                <a:moveTo>
                  <a:pt x="0" y="0"/>
                </a:moveTo>
                <a:lnTo>
                  <a:pt x="669836" y="0"/>
                </a:lnTo>
                <a:lnTo>
                  <a:pt x="669836" y="669836"/>
                </a:lnTo>
                <a:lnTo>
                  <a:pt x="0" y="669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20262" y="2460818"/>
            <a:ext cx="407957" cy="407957"/>
          </a:xfrm>
          <a:custGeom>
            <a:avLst/>
            <a:gdLst/>
            <a:ahLst/>
            <a:cxnLst/>
            <a:rect r="r" b="b" t="t" l="l"/>
            <a:pathLst>
              <a:path h="407957" w="407957">
                <a:moveTo>
                  <a:pt x="0" y="0"/>
                </a:moveTo>
                <a:lnTo>
                  <a:pt x="407956" y="0"/>
                </a:lnTo>
                <a:lnTo>
                  <a:pt x="407956" y="407957"/>
                </a:lnTo>
                <a:lnTo>
                  <a:pt x="0" y="407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516361" y="4936579"/>
            <a:ext cx="380151" cy="380151"/>
          </a:xfrm>
          <a:custGeom>
            <a:avLst/>
            <a:gdLst/>
            <a:ahLst/>
            <a:cxnLst/>
            <a:rect r="r" b="b" t="t" l="l"/>
            <a:pathLst>
              <a:path h="380151" w="380151">
                <a:moveTo>
                  <a:pt x="0" y="0"/>
                </a:moveTo>
                <a:lnTo>
                  <a:pt x="380151" y="0"/>
                </a:lnTo>
                <a:lnTo>
                  <a:pt x="380151" y="380150"/>
                </a:lnTo>
                <a:lnTo>
                  <a:pt x="0" y="380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48549" y="9468662"/>
            <a:ext cx="380151" cy="380151"/>
          </a:xfrm>
          <a:custGeom>
            <a:avLst/>
            <a:gdLst/>
            <a:ahLst/>
            <a:cxnLst/>
            <a:rect r="r" b="b" t="t" l="l"/>
            <a:pathLst>
              <a:path h="380151" w="380151">
                <a:moveTo>
                  <a:pt x="0" y="0"/>
                </a:moveTo>
                <a:lnTo>
                  <a:pt x="380151" y="0"/>
                </a:lnTo>
                <a:lnTo>
                  <a:pt x="380151" y="380150"/>
                </a:lnTo>
                <a:lnTo>
                  <a:pt x="0" y="380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1320318" y="965873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291327" y="2460818"/>
            <a:ext cx="10080284" cy="2475761"/>
          </a:xfrm>
          <a:custGeom>
            <a:avLst/>
            <a:gdLst/>
            <a:ahLst/>
            <a:cxnLst/>
            <a:rect r="r" b="b" t="t" l="l"/>
            <a:pathLst>
              <a:path h="2475761" w="10080284">
                <a:moveTo>
                  <a:pt x="0" y="0"/>
                </a:moveTo>
                <a:lnTo>
                  <a:pt x="10080283" y="0"/>
                </a:lnTo>
                <a:lnTo>
                  <a:pt x="10080283" y="2475761"/>
                </a:lnTo>
                <a:lnTo>
                  <a:pt x="0" y="2475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9" t="0" r="-1385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907906" y="5425893"/>
            <a:ext cx="4463705" cy="1868528"/>
          </a:xfrm>
          <a:custGeom>
            <a:avLst/>
            <a:gdLst/>
            <a:ahLst/>
            <a:cxnLst/>
            <a:rect r="r" b="b" t="t" l="l"/>
            <a:pathLst>
              <a:path h="1868528" w="4463705">
                <a:moveTo>
                  <a:pt x="0" y="0"/>
                </a:moveTo>
                <a:lnTo>
                  <a:pt x="4463704" y="0"/>
                </a:lnTo>
                <a:lnTo>
                  <a:pt x="4463704" y="1868528"/>
                </a:lnTo>
                <a:lnTo>
                  <a:pt x="0" y="1868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115578" y="482276"/>
            <a:ext cx="10425281" cy="167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5"/>
              </a:lnSpc>
            </a:pPr>
            <a:r>
              <a:rPr lang="en-US" sz="4415" b="true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Q3. What was the total discount amount for all products?</a:t>
            </a:r>
          </a:p>
          <a:p>
            <a:pPr algn="ctr">
              <a:lnSpc>
                <a:spcPts val="44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133098" y="7257725"/>
            <a:ext cx="13402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8026612" y="6811026"/>
            <a:ext cx="893398" cy="89339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21407" y="-1667737"/>
            <a:ext cx="4001624" cy="400162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31097" r="0" b="-18996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386129" y="8048300"/>
            <a:ext cx="4028469" cy="402846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22525" r="0" b="-2756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094475" y="4367347"/>
            <a:ext cx="6717506" cy="8267700"/>
            <a:chOff x="0" y="0"/>
            <a:chExt cx="6604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13664969" y="-2348047"/>
            <a:ext cx="6717506" cy="8267700"/>
            <a:chOff x="0" y="0"/>
            <a:chExt cx="6604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823269" y="-6272219"/>
            <a:ext cx="8606105" cy="860610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643917" y="525431"/>
            <a:ext cx="1006538" cy="1006538"/>
          </a:xfrm>
          <a:custGeom>
            <a:avLst/>
            <a:gdLst/>
            <a:ahLst/>
            <a:cxnLst/>
            <a:rect r="r" b="b" t="t" l="l"/>
            <a:pathLst>
              <a:path h="1006538" w="1006538">
                <a:moveTo>
                  <a:pt x="0" y="0"/>
                </a:moveTo>
                <a:lnTo>
                  <a:pt x="1006537" y="0"/>
                </a:lnTo>
                <a:lnTo>
                  <a:pt x="1006537" y="1006538"/>
                </a:lnTo>
                <a:lnTo>
                  <a:pt x="0" y="100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402608" y="9055996"/>
            <a:ext cx="1006538" cy="1006538"/>
          </a:xfrm>
          <a:custGeom>
            <a:avLst/>
            <a:gdLst/>
            <a:ahLst/>
            <a:cxnLst/>
            <a:rect r="r" b="b" t="t" l="l"/>
            <a:pathLst>
              <a:path h="1006538" w="1006538">
                <a:moveTo>
                  <a:pt x="0" y="0"/>
                </a:moveTo>
                <a:lnTo>
                  <a:pt x="1006538" y="0"/>
                </a:lnTo>
                <a:lnTo>
                  <a:pt x="1006538" y="1006538"/>
                </a:lnTo>
                <a:lnTo>
                  <a:pt x="0" y="100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87399" y="7774258"/>
            <a:ext cx="548083" cy="548083"/>
          </a:xfrm>
          <a:custGeom>
            <a:avLst/>
            <a:gdLst/>
            <a:ahLst/>
            <a:cxnLst/>
            <a:rect r="r" b="b" t="t" l="l"/>
            <a:pathLst>
              <a:path h="548083" w="548083">
                <a:moveTo>
                  <a:pt x="0" y="0"/>
                </a:moveTo>
                <a:lnTo>
                  <a:pt x="548083" y="0"/>
                </a:lnTo>
                <a:lnTo>
                  <a:pt x="548083" y="548083"/>
                </a:lnTo>
                <a:lnTo>
                  <a:pt x="0" y="548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35482" y="8388870"/>
            <a:ext cx="667126" cy="667126"/>
          </a:xfrm>
          <a:custGeom>
            <a:avLst/>
            <a:gdLst/>
            <a:ahLst/>
            <a:cxnLst/>
            <a:rect r="r" b="b" t="t" l="l"/>
            <a:pathLst>
              <a:path h="667126" w="667126">
                <a:moveTo>
                  <a:pt x="0" y="0"/>
                </a:moveTo>
                <a:lnTo>
                  <a:pt x="667126" y="0"/>
                </a:lnTo>
                <a:lnTo>
                  <a:pt x="667126" y="667126"/>
                </a:lnTo>
                <a:lnTo>
                  <a:pt x="0" y="667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786297" y="3678093"/>
            <a:ext cx="7322234" cy="2454853"/>
          </a:xfrm>
          <a:custGeom>
            <a:avLst/>
            <a:gdLst/>
            <a:ahLst/>
            <a:cxnLst/>
            <a:rect r="r" b="b" t="t" l="l"/>
            <a:pathLst>
              <a:path h="2454853" w="7322234">
                <a:moveTo>
                  <a:pt x="0" y="0"/>
                </a:moveTo>
                <a:lnTo>
                  <a:pt x="7322234" y="0"/>
                </a:lnTo>
                <a:lnTo>
                  <a:pt x="7322234" y="2454853"/>
                </a:lnTo>
                <a:lnTo>
                  <a:pt x="0" y="2454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37428" y="6601941"/>
            <a:ext cx="2971103" cy="1311568"/>
          </a:xfrm>
          <a:custGeom>
            <a:avLst/>
            <a:gdLst/>
            <a:ahLst/>
            <a:cxnLst/>
            <a:rect r="r" b="b" t="t" l="l"/>
            <a:pathLst>
              <a:path h="1311568" w="2971103">
                <a:moveTo>
                  <a:pt x="0" y="0"/>
                </a:moveTo>
                <a:lnTo>
                  <a:pt x="2971103" y="0"/>
                </a:lnTo>
                <a:lnTo>
                  <a:pt x="2971103" y="1311568"/>
                </a:lnTo>
                <a:lnTo>
                  <a:pt x="0" y="1311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409146" y="2206708"/>
            <a:ext cx="10425281" cy="11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5"/>
              </a:lnSpc>
              <a:spcBef>
                <a:spcPct val="0"/>
              </a:spcBef>
            </a:pPr>
            <a:r>
              <a:rPr lang="en-US" b="true" sz="4415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Q4.  How many unique transactions were there?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194699" y="8827449"/>
            <a:ext cx="13402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10933906" y="8226443"/>
            <a:ext cx="1202012" cy="12020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06097" y="8454448"/>
            <a:ext cx="4101237" cy="410123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15239" r="0" b="-34854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070372" y="-2739161"/>
            <a:ext cx="4659798" cy="465979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6763" r="0" b="-43236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50947" y="7771293"/>
            <a:ext cx="910300" cy="910300"/>
          </a:xfrm>
          <a:custGeom>
            <a:avLst/>
            <a:gdLst/>
            <a:ahLst/>
            <a:cxnLst/>
            <a:rect r="r" b="b" t="t" l="l"/>
            <a:pathLst>
              <a:path h="910300" w="910300">
                <a:moveTo>
                  <a:pt x="0" y="0"/>
                </a:moveTo>
                <a:lnTo>
                  <a:pt x="910300" y="0"/>
                </a:lnTo>
                <a:lnTo>
                  <a:pt x="910300" y="910300"/>
                </a:lnTo>
                <a:lnTo>
                  <a:pt x="0" y="91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00497" y="1412509"/>
            <a:ext cx="508128" cy="508128"/>
          </a:xfrm>
          <a:custGeom>
            <a:avLst/>
            <a:gdLst/>
            <a:ahLst/>
            <a:cxnLst/>
            <a:rect r="r" b="b" t="t" l="l"/>
            <a:pathLst>
              <a:path h="508128" w="508128">
                <a:moveTo>
                  <a:pt x="0" y="0"/>
                </a:moveTo>
                <a:lnTo>
                  <a:pt x="508128" y="0"/>
                </a:lnTo>
                <a:lnTo>
                  <a:pt x="508128" y="508128"/>
                </a:lnTo>
                <a:lnTo>
                  <a:pt x="0" y="50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8890" y="2252252"/>
            <a:ext cx="10353520" cy="5403716"/>
          </a:xfrm>
          <a:custGeom>
            <a:avLst/>
            <a:gdLst/>
            <a:ahLst/>
            <a:cxnLst/>
            <a:rect r="r" b="b" t="t" l="l"/>
            <a:pathLst>
              <a:path h="5403716" w="10353520">
                <a:moveTo>
                  <a:pt x="0" y="0"/>
                </a:moveTo>
                <a:lnTo>
                  <a:pt x="10353520" y="0"/>
                </a:lnTo>
                <a:lnTo>
                  <a:pt x="10353520" y="5403716"/>
                </a:lnTo>
                <a:lnTo>
                  <a:pt x="0" y="5403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78873" y="7552213"/>
            <a:ext cx="5379991" cy="1804469"/>
          </a:xfrm>
          <a:custGeom>
            <a:avLst/>
            <a:gdLst/>
            <a:ahLst/>
            <a:cxnLst/>
            <a:rect r="r" b="b" t="t" l="l"/>
            <a:pathLst>
              <a:path h="1804469" w="5379991">
                <a:moveTo>
                  <a:pt x="0" y="0"/>
                </a:moveTo>
                <a:lnTo>
                  <a:pt x="5379990" y="0"/>
                </a:lnTo>
                <a:lnTo>
                  <a:pt x="5379990" y="1804469"/>
                </a:lnTo>
                <a:lnTo>
                  <a:pt x="0" y="1804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0947" y="553292"/>
            <a:ext cx="11721463" cy="11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5"/>
              </a:lnSpc>
              <a:spcBef>
                <a:spcPct val="0"/>
              </a:spcBef>
            </a:pPr>
            <a:r>
              <a:rPr lang="en-US" b="true" sz="4415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Q5. What are the average unique products purchased in each transaction?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814894" y="5814211"/>
            <a:ext cx="6717506" cy="8267700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51" y="8585443"/>
            <a:ext cx="8606105" cy="860610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4521" y="8585443"/>
            <a:ext cx="1131643" cy="1131643"/>
          </a:xfrm>
          <a:custGeom>
            <a:avLst/>
            <a:gdLst/>
            <a:ahLst/>
            <a:cxnLst/>
            <a:rect r="r" b="b" t="t" l="l"/>
            <a:pathLst>
              <a:path h="1131643" w="1131643">
                <a:moveTo>
                  <a:pt x="0" y="0"/>
                </a:moveTo>
                <a:lnTo>
                  <a:pt x="1131643" y="0"/>
                </a:lnTo>
                <a:lnTo>
                  <a:pt x="1131643" y="1131642"/>
                </a:lnTo>
                <a:lnTo>
                  <a:pt x="0" y="1131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2539" y="6985955"/>
            <a:ext cx="786445" cy="786445"/>
          </a:xfrm>
          <a:custGeom>
            <a:avLst/>
            <a:gdLst/>
            <a:ahLst/>
            <a:cxnLst/>
            <a:rect r="r" b="b" t="t" l="l"/>
            <a:pathLst>
              <a:path h="786445" w="786445">
                <a:moveTo>
                  <a:pt x="0" y="0"/>
                </a:moveTo>
                <a:lnTo>
                  <a:pt x="786445" y="0"/>
                </a:lnTo>
                <a:lnTo>
                  <a:pt x="786445" y="786445"/>
                </a:lnTo>
                <a:lnTo>
                  <a:pt x="0" y="786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90728" y="7828599"/>
            <a:ext cx="490140" cy="490140"/>
          </a:xfrm>
          <a:custGeom>
            <a:avLst/>
            <a:gdLst/>
            <a:ahLst/>
            <a:cxnLst/>
            <a:rect r="r" b="b" t="t" l="l"/>
            <a:pathLst>
              <a:path h="490140" w="490140">
                <a:moveTo>
                  <a:pt x="0" y="0"/>
                </a:moveTo>
                <a:lnTo>
                  <a:pt x="490140" y="0"/>
                </a:lnTo>
                <a:lnTo>
                  <a:pt x="490140" y="490140"/>
                </a:lnTo>
                <a:lnTo>
                  <a:pt x="0" y="49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690510"/>
            <a:ext cx="10832670" cy="5266476"/>
          </a:xfrm>
          <a:custGeom>
            <a:avLst/>
            <a:gdLst/>
            <a:ahLst/>
            <a:cxnLst/>
            <a:rect r="r" b="b" t="t" l="l"/>
            <a:pathLst>
              <a:path h="5266476" w="10832670">
                <a:moveTo>
                  <a:pt x="0" y="0"/>
                </a:moveTo>
                <a:lnTo>
                  <a:pt x="10832670" y="0"/>
                </a:lnTo>
                <a:lnTo>
                  <a:pt x="10832670" y="5266476"/>
                </a:lnTo>
                <a:lnTo>
                  <a:pt x="0" y="5266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04349" y="7645881"/>
            <a:ext cx="4354951" cy="1879123"/>
          </a:xfrm>
          <a:custGeom>
            <a:avLst/>
            <a:gdLst/>
            <a:ahLst/>
            <a:cxnLst/>
            <a:rect r="r" b="b" t="t" l="l"/>
            <a:pathLst>
              <a:path h="1879123" w="4354951">
                <a:moveTo>
                  <a:pt x="0" y="0"/>
                </a:moveTo>
                <a:lnTo>
                  <a:pt x="4354951" y="0"/>
                </a:lnTo>
                <a:lnTo>
                  <a:pt x="4354951" y="1879123"/>
                </a:lnTo>
                <a:lnTo>
                  <a:pt x="0" y="1879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19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814" y="242925"/>
            <a:ext cx="1452707" cy="142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5"/>
              </a:lnSpc>
            </a:pPr>
            <a:r>
              <a:rPr lang="en-US" b="true" sz="1315" i="true">
                <a:solidFill>
                  <a:srgbClr val="FFFFFF"/>
                </a:solidFill>
                <a:latin typeface="Playfair Display 1 Bold Italics"/>
                <a:ea typeface="Playfair Display 1 Bold Italics"/>
                <a:cs typeface="Playfair Display 1 Bold Italics"/>
                <a:sym typeface="Playfair Display 1 Bold Italics"/>
              </a:rPr>
              <a:t>Fashion vs. Style Fashion vs. Style Fashion vs. Style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827760" y="-39001"/>
            <a:ext cx="5460240" cy="2283103"/>
            <a:chOff x="0" y="0"/>
            <a:chExt cx="7280320" cy="3044138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0" t="44588" r="0" b="27553"/>
            <a:stretch>
              <a:fillRect/>
            </a:stretch>
          </p:blipFill>
          <p:spPr>
            <a:xfrm flipH="false" flipV="false">
              <a:off x="0" y="0"/>
              <a:ext cx="7280320" cy="3044138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2054789" y="919297"/>
            <a:ext cx="9651005" cy="115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  <a:spcBef>
                <a:spcPct val="0"/>
              </a:spcBef>
            </a:pPr>
            <a:r>
              <a:rPr lang="en-US" b="true" sz="4505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Q6. What is the average discount value per transaction?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6A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794065" y="6024096"/>
            <a:ext cx="13402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8687579" y="5577397"/>
            <a:ext cx="893398" cy="89339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160396" y="7464463"/>
            <a:ext cx="2745138" cy="274513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31097" r="0" b="-1899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3603246" y="-4410075"/>
            <a:ext cx="6717506" cy="8267700"/>
            <a:chOff x="0" y="0"/>
            <a:chExt cx="6604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27E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6604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160396" y="9065858"/>
            <a:ext cx="690491" cy="690491"/>
          </a:xfrm>
          <a:custGeom>
            <a:avLst/>
            <a:gdLst/>
            <a:ahLst/>
            <a:cxnLst/>
            <a:rect r="r" b="b" t="t" l="l"/>
            <a:pathLst>
              <a:path h="690491" w="690491">
                <a:moveTo>
                  <a:pt x="0" y="0"/>
                </a:moveTo>
                <a:lnTo>
                  <a:pt x="690491" y="0"/>
                </a:lnTo>
                <a:lnTo>
                  <a:pt x="690491" y="690491"/>
                </a:lnTo>
                <a:lnTo>
                  <a:pt x="0" y="6904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26755" y="8186578"/>
            <a:ext cx="375988" cy="375988"/>
          </a:xfrm>
          <a:custGeom>
            <a:avLst/>
            <a:gdLst/>
            <a:ahLst/>
            <a:cxnLst/>
            <a:rect r="r" b="b" t="t" l="l"/>
            <a:pathLst>
              <a:path h="375988" w="375988">
                <a:moveTo>
                  <a:pt x="0" y="0"/>
                </a:moveTo>
                <a:lnTo>
                  <a:pt x="375988" y="0"/>
                </a:lnTo>
                <a:lnTo>
                  <a:pt x="375988" y="375989"/>
                </a:lnTo>
                <a:lnTo>
                  <a:pt x="0" y="375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02743" y="8608206"/>
            <a:ext cx="457653" cy="457653"/>
          </a:xfrm>
          <a:custGeom>
            <a:avLst/>
            <a:gdLst/>
            <a:ahLst/>
            <a:cxnLst/>
            <a:rect r="r" b="b" t="t" l="l"/>
            <a:pathLst>
              <a:path h="457653" w="457653">
                <a:moveTo>
                  <a:pt x="0" y="0"/>
                </a:moveTo>
                <a:lnTo>
                  <a:pt x="457653" y="0"/>
                </a:lnTo>
                <a:lnTo>
                  <a:pt x="457653" y="457652"/>
                </a:lnTo>
                <a:lnTo>
                  <a:pt x="0" y="457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0740" y="2058349"/>
            <a:ext cx="7223325" cy="7931494"/>
          </a:xfrm>
          <a:custGeom>
            <a:avLst/>
            <a:gdLst/>
            <a:ahLst/>
            <a:cxnLst/>
            <a:rect r="r" b="b" t="t" l="l"/>
            <a:pathLst>
              <a:path h="7931494" w="7223325">
                <a:moveTo>
                  <a:pt x="0" y="0"/>
                </a:moveTo>
                <a:lnTo>
                  <a:pt x="7223325" y="0"/>
                </a:lnTo>
                <a:lnTo>
                  <a:pt x="7223325" y="7931494"/>
                </a:lnTo>
                <a:lnTo>
                  <a:pt x="0" y="7931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36025" y="5143500"/>
            <a:ext cx="4494983" cy="1761192"/>
          </a:xfrm>
          <a:custGeom>
            <a:avLst/>
            <a:gdLst/>
            <a:ahLst/>
            <a:cxnLst/>
            <a:rect r="r" b="b" t="t" l="l"/>
            <a:pathLst>
              <a:path h="1761192" w="4494983">
                <a:moveTo>
                  <a:pt x="0" y="0"/>
                </a:moveTo>
                <a:lnTo>
                  <a:pt x="4494983" y="0"/>
                </a:lnTo>
                <a:lnTo>
                  <a:pt x="4494983" y="1761192"/>
                </a:lnTo>
                <a:lnTo>
                  <a:pt x="0" y="1761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15691" y="516845"/>
            <a:ext cx="12577769" cy="1132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  <a:spcBef>
                <a:spcPct val="0"/>
              </a:spcBef>
            </a:pPr>
            <a:r>
              <a:rPr lang="en-US" b="true" sz="4464">
                <a:solidFill>
                  <a:srgbClr val="FFFFFF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Q7. What is the average revenue for member transactions and non-member transactions?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DAGgRQL5Klo</dc:identifier>
  <dcterms:modified xsi:type="dcterms:W3CDTF">2011-08-01T06:04:30Z</dcterms:modified>
  <cp:revision>1</cp:revision>
  <dc:title>SQL Case Study - Texture Tales</dc:title>
</cp:coreProperties>
</file>